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6" r:id="rId4"/>
    <p:sldId id="258" r:id="rId5"/>
    <p:sldId id="270" r:id="rId6"/>
    <p:sldId id="271" r:id="rId7"/>
    <p:sldId id="272" r:id="rId8"/>
    <p:sldId id="273" r:id="rId9"/>
    <p:sldId id="274" r:id="rId10"/>
    <p:sldId id="275" r:id="rId11"/>
    <p:sldId id="277" r:id="rId12"/>
    <p:sldId id="269" r:id="rId13"/>
    <p:sldId id="278" r:id="rId14"/>
    <p:sldId id="280" r:id="rId15"/>
    <p:sldId id="279" r:id="rId16"/>
  </p:sldIdLst>
  <p:sldSz cx="9144000" cy="6858000" type="screen4x3"/>
  <p:notesSz cx="6858000" cy="9144000"/>
  <p:embeddedFontLst>
    <p:embeddedFont>
      <p:font typeface="맑은 고딕" pitchFamily="50" charset="-127"/>
      <p:regular r:id="rId18"/>
      <p:bold r:id="rId19"/>
    </p:embeddedFont>
    <p:embeddedFont>
      <p:font typeface="나눔스퀘어 네오 Heavy" pitchFamily="2" charset="-127"/>
      <p:bold r:id="rId20"/>
    </p:embeddedFont>
    <p:embeddedFont>
      <p:font typeface="나눔스퀘어" pitchFamily="50" charset="-127"/>
      <p:regular r:id="rId21"/>
    </p:embeddedFont>
    <p:embeddedFont>
      <p:font typeface="나눔고딕 ExtraBold" pitchFamily="50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E1251B"/>
    <a:srgbClr val="FFEEDD"/>
    <a:srgbClr val="DDDDDD"/>
    <a:srgbClr val="EA5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492" autoAdjust="0"/>
  </p:normalViewPr>
  <p:slideViewPr>
    <p:cSldViewPr>
      <p:cViewPr>
        <p:scale>
          <a:sx n="75" d="100"/>
          <a:sy n="75" d="100"/>
        </p:scale>
        <p:origin x="-1062" y="-9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8CA6-D3B9-41DE-A4E7-34BB179313C0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081D2-E47F-47ED-AA57-4566D375AC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61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81D2-E47F-47ED-AA57-4566D375AC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7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081D2-E47F-47ED-AA57-4566D375AC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7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7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76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2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54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2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6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8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0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50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1DE19-0EFC-46BC-85A0-5DABB64B2A5F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0E858-F119-4ACE-98B8-32BCB7D6F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15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C:\Users\13\Desktop\동화약품\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80" y="-18210"/>
            <a:ext cx="9168280" cy="687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79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 smtClean="0"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/>
              <a:t>키워드 도출과 체크리스트</a:t>
            </a:r>
            <a:endParaRPr lang="en-US" altLang="ko-KR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99592" y="1693359"/>
            <a:ext cx="1299040" cy="669555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브랜드 컬러</a:t>
            </a:r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87624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44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2314935" y="1693359"/>
            <a:ext cx="1299040" cy="669555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626211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687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3755095" y="1693359"/>
            <a:ext cx="1299040" cy="669555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67944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847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5189571" y="1693359"/>
            <a:ext cx="1299040" cy="669555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508104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09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6591119" y="1693360"/>
            <a:ext cx="1299040" cy="669554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876256" y="1345140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57" y="1423557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87401" y="1779878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직관적인</a:t>
            </a:r>
            <a:endParaRPr lang="en-US" altLang="ko-KR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아이콘</a:t>
            </a:r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58218" y="1773268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깔끔한</a:t>
            </a:r>
            <a:endParaRPr lang="en-US" altLang="ko-KR" sz="1600" dirty="0" smtClean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디자</a:t>
            </a:r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인</a:t>
            </a:r>
            <a:endParaRPr lang="en-US" altLang="ko-KR" sz="1600" dirty="0" smtClean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51223" y="1858860"/>
            <a:ext cx="1011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제품</a:t>
            </a:r>
            <a:r>
              <a:rPr lang="en-US" altLang="ko-KR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ko-KR" altLang="en-US" sz="16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홍보</a:t>
            </a:r>
            <a:endParaRPr lang="en-US" altLang="ko-KR" sz="1600" dirty="0" smtClean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40322"/>
              </p:ext>
            </p:extLst>
          </p:nvPr>
        </p:nvGraphicFramePr>
        <p:xfrm>
          <a:off x="329317" y="2926472"/>
          <a:ext cx="8491155" cy="32495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8307"/>
                <a:gridCol w="648072"/>
                <a:gridCol w="5092249"/>
                <a:gridCol w="956423"/>
                <a:gridCol w="936104"/>
              </a:tblGrid>
              <a:tr h="221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OTF ExtraBold" pitchFamily="34" charset="-127"/>
                          <a:ea typeface="나눔고딕OTF ExtraBold" pitchFamily="34" charset="-127"/>
                        </a:rPr>
                        <a:t>구분</a:t>
                      </a:r>
                      <a:endParaRPr lang="ko-KR" altLang="en-US" sz="1200" dirty="0">
                        <a:latin typeface="나눔고딕OTF ExtraBold" pitchFamily="34" charset="-127"/>
                        <a:ea typeface="나눔고딕OTF ExtraBold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고딕OTF ExtraBold" pitchFamily="34" charset="-127"/>
                          <a:ea typeface="나눔고딕OTF ExtraBold" pitchFamily="34" charset="-127"/>
                        </a:rPr>
                        <a:t>우선</a:t>
                      </a:r>
                      <a:endParaRPr lang="en-US" altLang="ko-KR" sz="1200" b="1" dirty="0" smtClean="0">
                        <a:latin typeface="나눔고딕OTF ExtraBold" pitchFamily="34" charset="-127"/>
                        <a:ea typeface="나눔고딕OTF ExtraBold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나눔고딕OTF ExtraBold" pitchFamily="34" charset="-127"/>
                          <a:ea typeface="나눔고딕OTF ExtraBold" pitchFamily="34" charset="-127"/>
                        </a:rPr>
                        <a:t>순위</a:t>
                      </a:r>
                      <a:endParaRPr lang="ko-KR" altLang="en-US" sz="1200" b="1" dirty="0">
                        <a:latin typeface="나눔고딕OTF ExtraBold" pitchFamily="34" charset="-127"/>
                        <a:ea typeface="나눔고딕OTF ExtraBold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OTF ExtraBold" pitchFamily="34" charset="-127"/>
                          <a:ea typeface="나눔고딕OTF ExtraBold" pitchFamily="34" charset="-127"/>
                        </a:rPr>
                        <a:t>내용</a:t>
                      </a:r>
                      <a:endParaRPr lang="ko-KR" altLang="en-US" sz="1200" dirty="0">
                        <a:latin typeface="나눔고딕OTF ExtraBold" pitchFamily="34" charset="-127"/>
                        <a:ea typeface="나눔고딕OTF ExtraBold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OTF ExtraBold" pitchFamily="34" charset="-127"/>
                          <a:ea typeface="나눔고딕OTF ExtraBold" pitchFamily="34" charset="-127"/>
                        </a:rPr>
                        <a:t>예</a:t>
                      </a:r>
                      <a:endParaRPr lang="ko-KR" altLang="en-US" sz="1200" dirty="0">
                        <a:latin typeface="나눔고딕OTF ExtraBold" pitchFamily="34" charset="-127"/>
                        <a:ea typeface="나눔고딕OTF ExtraBold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고딕OTF ExtraBold" pitchFamily="34" charset="-127"/>
                          <a:ea typeface="나눔고딕OTF ExtraBold" pitchFamily="34" charset="-127"/>
                        </a:rPr>
                        <a:t>아니오</a:t>
                      </a:r>
                      <a:endParaRPr lang="ko-KR" altLang="en-US" sz="1200" dirty="0">
                        <a:latin typeface="나눔고딕OTF ExtraBold" pitchFamily="34" charset="-127"/>
                        <a:ea typeface="나눔고딕OTF ExtraBold" pitchFamily="34" charset="-127"/>
                      </a:endParaRPr>
                    </a:p>
                  </a:txBody>
                  <a:tcPr anchor="ctr"/>
                </a:tc>
              </a:tr>
              <a:tr h="2823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브랜드 </a:t>
                      </a:r>
                      <a:endParaRPr lang="en-US" altLang="ko-KR" sz="1200" b="1" dirty="0" smtClean="0">
                        <a:latin typeface="나눔고딕OTF" pitchFamily="34" charset="-127"/>
                        <a:ea typeface="나눔고딕OTF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컬러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1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브랜드 컬러를 사용하여 </a:t>
                      </a:r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사이트에 </a:t>
                      </a:r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브랜드의 정체성을 나타내었는가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2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브랜드 컬러를 사용하여 봄 시즌에 대비하였는가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  <a:tr h="2880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아이콘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3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글을 읽지 않아도 알아볼 수 있는 아이콘을 </a:t>
                      </a:r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사용하였는가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  <a:tr h="288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4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아이콘이 적재적소에 배치 되어있는가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  <a:tr h="14401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접근성과 편의성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5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사용자가 원하는 목표까지 불필요한 과정은 없는가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  <a:tr h="14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6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소외계층이 접근하기 용이한가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  <a:tr h="14401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7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2023 </a:t>
                      </a:r>
                      <a:r>
                        <a:rPr lang="ko-KR" altLang="en-US" sz="1200" dirty="0" err="1" smtClean="0">
                          <a:latin typeface="나눔고딕OTF" pitchFamily="34" charset="-127"/>
                          <a:ea typeface="나눔고딕OTF" pitchFamily="34" charset="-127"/>
                        </a:rPr>
                        <a:t>트렌드를</a:t>
                      </a:r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 참고하여 디자인 하였는가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  <a:tr h="14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8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과도한 영어 사용으로 인해 복잡해 보이지는 않는가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  <a:tr h="14401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제품 </a:t>
                      </a:r>
                      <a:endParaRPr lang="en-US" altLang="ko-KR" sz="1200" b="1" dirty="0" smtClean="0">
                        <a:latin typeface="나눔고딕OTF" pitchFamily="34" charset="-127"/>
                        <a:ea typeface="나눔고딕OTF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홍보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9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회사의 대표 상품을 홍보하였는가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  <a:tr h="1440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고딕OTF" pitchFamily="34" charset="-127"/>
                          <a:ea typeface="나눔고딕OTF" pitchFamily="34" charset="-127"/>
                        </a:rPr>
                        <a:t>10</a:t>
                      </a:r>
                      <a:endParaRPr lang="ko-KR" altLang="en-US" sz="1200" b="1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회사의 신제품을 홍보하였는가</a:t>
                      </a:r>
                      <a:r>
                        <a:rPr lang="en-US" altLang="ko-KR" sz="1200" dirty="0" smtClean="0">
                          <a:latin typeface="나눔고딕OTF" pitchFamily="34" charset="-127"/>
                          <a:ea typeface="나눔고딕OTF" pitchFamily="34" charset="-127"/>
                        </a:rPr>
                        <a:t>.</a:t>
                      </a:r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OTF" pitchFamily="34" charset="-127"/>
                        <a:ea typeface="나눔고딕OTF" pitchFamily="34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3528" y="255561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체크리스트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95536" y="937689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공통 키워드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927561" y="1773268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접근성과</a:t>
            </a:r>
            <a:endParaRPr lang="en-US" altLang="ko-KR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편의성</a:t>
            </a:r>
            <a:endParaRPr lang="ko-KR" altLang="en-US" sz="160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3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3319815" y="29973"/>
            <a:ext cx="2448272" cy="6221990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6644" y="2635770"/>
            <a:ext cx="852313" cy="929919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8" y="2764521"/>
            <a:ext cx="901793" cy="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79671" y="2404262"/>
            <a:ext cx="5616624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36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02</a:t>
            </a:r>
            <a:r>
              <a:rPr lang="ko-KR" altLang="en-US" sz="36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사용자 조사</a:t>
            </a:r>
            <a:endParaRPr lang="en-US" altLang="ko-KR" sz="3600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조사방법과 결과 요약</a:t>
            </a:r>
            <a:endParaRPr lang="en-US" altLang="ko-KR" sz="24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페르소나</a:t>
            </a:r>
            <a:endParaRPr lang="en-US" altLang="ko-KR" sz="24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80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욱스, 프로토타이핑, 설계, 웹 디자인, 앱, 이동하는, 사업, 상호 작용, 평평한, 상징, Ui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7" t="271" r="3773" b="-1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2536" y="3625857"/>
            <a:ext cx="8711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스퀘어 네오 Heavy" pitchFamily="2" charset="-127"/>
                <a:ea typeface="나눔스퀘어 네오 Heavy" pitchFamily="2" charset="-127"/>
              </a:rPr>
              <a:t>분석 결과 </a:t>
            </a:r>
            <a:r>
              <a:rPr lang="en-US" altLang="ko-KR" sz="3200" dirty="0" smtClean="0">
                <a:latin typeface="나눔스퀘어 네오 Heavy" pitchFamily="2" charset="-127"/>
                <a:ea typeface="나눔스퀘어 네오 Heavy" pitchFamily="2" charset="-127"/>
              </a:rPr>
              <a:t>2023  </a:t>
            </a:r>
            <a:r>
              <a:rPr lang="en-US" altLang="ko-KR" sz="3200" dirty="0" smtClean="0">
                <a:latin typeface="나눔스퀘어 네오 Heavy" pitchFamily="2" charset="-127"/>
                <a:ea typeface="나눔스퀘어 네오 Heavy" pitchFamily="2" charset="-127"/>
              </a:rPr>
              <a:t>UI/UX </a:t>
            </a:r>
            <a:r>
              <a:rPr lang="ko-KR" altLang="en-US" sz="3200" dirty="0" err="1" smtClean="0">
                <a:latin typeface="나눔스퀘어 네오 Heavy" pitchFamily="2" charset="-127"/>
                <a:ea typeface="나눔스퀘어 네오 Heavy" pitchFamily="2" charset="-127"/>
              </a:rPr>
              <a:t>트렌드</a:t>
            </a:r>
            <a:r>
              <a:rPr lang="en-US" altLang="ko-KR" sz="3200" dirty="0" smtClean="0">
                <a:latin typeface="나눔스퀘어 네오 Heavy" pitchFamily="2" charset="-127"/>
                <a:ea typeface="나눔스퀘어 네오 Heavy" pitchFamily="2" charset="-127"/>
              </a:rPr>
              <a:t> </a:t>
            </a:r>
            <a:endParaRPr lang="en-US" altLang="ko-KR" sz="3200" dirty="0" smtClean="0">
              <a:latin typeface="나눔스퀘어 네오 Heavy" pitchFamily="2" charset="-127"/>
              <a:ea typeface="나눔스퀘어 네오 Heavy" pitchFamily="2" charset="-127"/>
            </a:endParaRPr>
          </a:p>
          <a:p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출처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https://wordpresser.co.kr/20386/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1107" y="5941764"/>
            <a:ext cx="332384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900" dirty="0" err="1" smtClean="0">
                <a:latin typeface="나눔고딕OTF ExtraBold" pitchFamily="34" charset="-127"/>
                <a:ea typeface="나눔고딕OTF ExtraBold" pitchFamily="34" charset="-127"/>
              </a:rPr>
              <a:t>인클루시브</a:t>
            </a:r>
            <a:r>
              <a:rPr lang="ko-KR" altLang="en-US" sz="1900" dirty="0" smtClean="0"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ko-KR" altLang="en-US" sz="1900" dirty="0" smtClean="0">
                <a:latin typeface="나눔고딕OTF ExtraBold" pitchFamily="34" charset="-127"/>
                <a:ea typeface="나눔고딕OTF ExtraBold" pitchFamily="34" charset="-127"/>
              </a:rPr>
              <a:t>디자인 </a:t>
            </a:r>
            <a:endParaRPr lang="en-US" altLang="ko-KR" sz="1900" dirty="0" smtClean="0"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en-US" altLang="ko-KR" sz="1000" b="1" dirty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1000" b="1" dirty="0" smtClean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   </a:t>
            </a:r>
            <a:r>
              <a:rPr lang="ko-KR" altLang="en-US" sz="1000" b="1" dirty="0" smtClean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▶</a:t>
            </a:r>
            <a:r>
              <a:rPr lang="ko-KR" altLang="en-US" sz="1000" dirty="0" smtClean="0">
                <a:latin typeface="나눔고딕OTF ExtraBold" pitchFamily="34" charset="-127"/>
                <a:ea typeface="나눔고딕OTF ExtraBold" pitchFamily="34" charset="-127"/>
              </a:rPr>
              <a:t>다양한 </a:t>
            </a:r>
            <a:r>
              <a:rPr lang="ko-KR" altLang="en-US" sz="1000" dirty="0" smtClean="0">
                <a:latin typeface="나눔고딕OTF ExtraBold" pitchFamily="34" charset="-127"/>
                <a:ea typeface="나눔고딕OTF ExtraBold" pitchFamily="34" charset="-127"/>
              </a:rPr>
              <a:t>사용자를 포괄하는 디자인으로 소외된 계층을 포용</a:t>
            </a:r>
            <a:endParaRPr lang="ko-KR" altLang="en-US" sz="1000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000" y="7317432"/>
            <a:ext cx="87119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900" dirty="0" smtClean="0">
                <a:latin typeface="나눔고딕OTF ExtraBold" pitchFamily="34" charset="-127"/>
                <a:ea typeface="나눔고딕OTF ExtraBold" pitchFamily="34" charset="-127"/>
              </a:rPr>
              <a:t>마이크로 카피 </a:t>
            </a:r>
            <a:r>
              <a:rPr lang="ko-KR" altLang="en-US" sz="1900" b="1" dirty="0" smtClean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▶</a:t>
            </a:r>
            <a:r>
              <a:rPr lang="en-US" altLang="ko-KR" sz="1900" dirty="0" smtClean="0"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ko-KR" altLang="en-US" sz="1900" dirty="0" smtClean="0">
                <a:latin typeface="나눔고딕OTF ExtraBold" pitchFamily="34" charset="-127"/>
                <a:ea typeface="나눔고딕OTF ExtraBold" pitchFamily="34" charset="-127"/>
              </a:rPr>
              <a:t>대상되는 잠재 고객의 선호도에 따라 디자인 방향성을 제시</a:t>
            </a:r>
            <a:endParaRPr lang="ko-KR" altLang="en-US" sz="1900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8196" name="Picture 4" descr="C:\Users\13\Desktop\동화약품\Untitled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59" y="498767"/>
            <a:ext cx="6540602" cy="29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3421" y="588749"/>
            <a:ext cx="7444923" cy="166081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noFill/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02 </a:t>
            </a:r>
            <a:r>
              <a:rPr lang="ko-KR" altLang="en-US" sz="2000" dirty="0" smtClean="0">
                <a:latin typeface="나눔스퀘어 네오 Heavy" pitchFamily="2" charset="-127"/>
                <a:ea typeface="나눔스퀘어 네오 Heavy" pitchFamily="2" charset="-127"/>
              </a:rPr>
              <a:t>사용자 조사</a:t>
            </a:r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 smtClean="0"/>
              <a:t>조사방법과 결과요약</a:t>
            </a:r>
            <a:endParaRPr lang="en-US" altLang="ko-KR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3421" y="422560"/>
            <a:ext cx="172115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9849" y="4461268"/>
            <a:ext cx="6610424" cy="16608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2536" y="3625857"/>
            <a:ext cx="6407696" cy="83830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70772" y="3878821"/>
            <a:ext cx="349501" cy="74852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2536" y="5949280"/>
            <a:ext cx="261829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err="1" smtClean="0">
                <a:latin typeface="나눔고딕OTF ExtraBold" pitchFamily="34" charset="-127"/>
                <a:ea typeface="나눔고딕OTF ExtraBold" pitchFamily="34" charset="-127"/>
              </a:rPr>
              <a:t>인클루시브</a:t>
            </a:r>
            <a:r>
              <a:rPr lang="ko-KR" altLang="en-US" sz="1900" dirty="0" smtClean="0">
                <a:latin typeface="나눔고딕OTF ExtraBold" pitchFamily="34" charset="-127"/>
                <a:ea typeface="나눔고딕OTF ExtraBold" pitchFamily="34" charset="-127"/>
              </a:rPr>
              <a:t> 디자인</a:t>
            </a:r>
            <a:endParaRPr lang="en-US" altLang="ko-KR" sz="1900" dirty="0" smtClean="0"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ko-KR" altLang="en-US" sz="1100" b="1" dirty="0" smtClean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▶</a:t>
            </a:r>
            <a:r>
              <a:rPr lang="ko-KR" altLang="en-US" sz="1100" dirty="0" smtClean="0">
                <a:latin typeface="나눔고딕OTF ExtraBold" pitchFamily="34" charset="-127"/>
                <a:ea typeface="나눔고딕OTF ExtraBold" pitchFamily="34" charset="-127"/>
              </a:rPr>
              <a:t> 다양한 사용자를 포괄</a:t>
            </a:r>
            <a:r>
              <a:rPr lang="en-US" altLang="ko-KR" sz="1100" dirty="0" smtClean="0">
                <a:latin typeface="나눔고딕OTF ExtraBold" pitchFamily="34" charset="-127"/>
                <a:ea typeface="나눔고딕OTF ExtraBold" pitchFamily="34" charset="-127"/>
              </a:rPr>
              <a:t>, </a:t>
            </a:r>
            <a:r>
              <a:rPr lang="ko-KR" altLang="en-US" sz="1100" dirty="0" smtClean="0">
                <a:latin typeface="나눔고딕OTF ExtraBold" pitchFamily="34" charset="-127"/>
                <a:ea typeface="나눔고딕OTF ExtraBold" pitchFamily="34" charset="-127"/>
              </a:rPr>
              <a:t>디자인으로</a:t>
            </a:r>
            <a:endParaRPr lang="en-US" altLang="ko-KR" sz="1100" dirty="0" smtClean="0"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ko-KR" altLang="en-US" sz="1100" dirty="0" smtClean="0">
                <a:latin typeface="나눔고딕OTF ExtraBold" pitchFamily="34" charset="-127"/>
                <a:ea typeface="나눔고딕OTF ExtraBold" pitchFamily="34" charset="-127"/>
              </a:rPr>
              <a:t>    소외된 계층을 포용</a:t>
            </a:r>
            <a:endParaRPr lang="ko-KR" altLang="en-US" sz="1100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2812" y="5949280"/>
            <a:ext cx="261829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latin typeface="나눔고딕OTF ExtraBold" pitchFamily="34" charset="-127"/>
                <a:ea typeface="나눔고딕OTF ExtraBold" pitchFamily="34" charset="-127"/>
              </a:rPr>
              <a:t>마이크로 카피</a:t>
            </a:r>
            <a:endParaRPr lang="en-US" altLang="ko-KR" sz="1900" dirty="0" smtClean="0"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ko-KR" altLang="en-US" sz="1100" b="1" dirty="0" smtClean="0">
                <a:solidFill>
                  <a:srgbClr val="E1251B"/>
                </a:solidFill>
                <a:latin typeface="나눔고딕OTF ExtraBold" pitchFamily="34" charset="-127"/>
                <a:ea typeface="나눔고딕OTF ExtraBold" pitchFamily="34" charset="-127"/>
              </a:rPr>
              <a:t>▶</a:t>
            </a:r>
            <a:r>
              <a:rPr lang="ko-KR" altLang="en-US" sz="1100" dirty="0" smtClean="0">
                <a:latin typeface="나눔고딕OTF ExtraBold" pitchFamily="34" charset="-127"/>
                <a:ea typeface="나눔고딕OTF ExtraBold" pitchFamily="34" charset="-127"/>
              </a:rPr>
              <a:t> 대상되는 잠재 고객의 선호도에 따라</a:t>
            </a:r>
            <a:endParaRPr lang="en-US" altLang="ko-KR" sz="1100" dirty="0" smtClean="0"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en-US" altLang="ko-KR" sz="1100" dirty="0"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1100" dirty="0" smtClean="0">
                <a:latin typeface="나눔고딕OTF ExtraBold" pitchFamily="34" charset="-127"/>
                <a:ea typeface="나눔고딕OTF ExtraBold" pitchFamily="34" charset="-127"/>
              </a:rPr>
              <a:t>    </a:t>
            </a:r>
            <a:r>
              <a:rPr lang="ko-KR" altLang="en-US" sz="1100" dirty="0" smtClean="0">
                <a:latin typeface="나눔고딕OTF ExtraBold" pitchFamily="34" charset="-127"/>
                <a:ea typeface="나눔고딕OTF ExtraBold" pitchFamily="34" charset="-127"/>
              </a:rPr>
              <a:t>디자인 방향성을 제시</a:t>
            </a:r>
            <a:endParaRPr lang="ko-KR" altLang="en-US" sz="1100" dirty="0"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28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02 </a:t>
            </a:r>
            <a:r>
              <a:rPr lang="ko-KR" altLang="en-US" sz="2000" dirty="0" smtClean="0">
                <a:latin typeface="나눔스퀘어 네오 Heavy" pitchFamily="2" charset="-127"/>
                <a:ea typeface="나눔스퀘어 네오 Heavy" pitchFamily="2" charset="-127"/>
              </a:rPr>
              <a:t>사용자 조사 </a:t>
            </a:r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 smtClean="0"/>
              <a:t>페르소</a:t>
            </a:r>
            <a:r>
              <a:rPr lang="ko-KR" altLang="en-US" dirty="0"/>
              <a:t>나</a:t>
            </a:r>
            <a:endParaRPr lang="en-US" altLang="ko-KR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76470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페르소나 </a:t>
            </a:r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1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72000" y="949370"/>
            <a:ext cx="0" cy="5629404"/>
          </a:xfrm>
          <a:prstGeom prst="line">
            <a:avLst/>
          </a:prstGeom>
          <a:ln w="28575">
            <a:solidFill>
              <a:srgbClr val="E125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51414" y="1165393"/>
            <a:ext cx="2092394" cy="144016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C:\Users\13\Downloads\smoke-4387776_128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9" y="1237401"/>
            <a:ext cx="1608113" cy="15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13\Downloads\smoke-4387776_128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1" y="1237401"/>
            <a:ext cx="1608113" cy="15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1534" y="1200019"/>
            <a:ext cx="1033615" cy="14080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이름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박성한</a:t>
            </a:r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나이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82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세</a:t>
            </a:r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성별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남</a:t>
            </a:r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직업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은퇴</a:t>
            </a:r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가족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1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인 가구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endParaRPr lang="ko-KR" altLang="en-US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9758" y="1123563"/>
            <a:ext cx="1669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b="1" dirty="0" smtClean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성격</a:t>
            </a:r>
            <a:endParaRPr lang="ko-KR" altLang="en-US" sz="1100" b="1" dirty="0">
              <a:solidFill>
                <a:schemeClr val="accent3">
                  <a:lumMod val="50000"/>
                </a:schemeClr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99458" y="1597594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627717" y="1525434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29758" y="1360225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내성적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81105" y="1360225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외향적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2899458" y="1903796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3627717" y="1837018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829758" y="1671809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수동적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981105" y="1671809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능동적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>
            <a:off x="2899458" y="2209998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639957" y="2138135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829758" y="1942054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감성적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981105" y="1942054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이성적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2899458" y="2516201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663108" y="2444041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29758" y="2278832"/>
            <a:ext cx="73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타인의존적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9912" y="2278832"/>
            <a:ext cx="6629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자기주도적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7544" y="2749570"/>
            <a:ext cx="38884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성한씨는 오랜 기간 해온 흡연습관으로 기침과 비염을 달고 산다</a:t>
            </a:r>
            <a:r>
              <a:rPr lang="en-US" altLang="ko-KR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 </a:t>
            </a:r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기침과 가래 관련 약으로 동화약품 제품을 구입하였으나</a:t>
            </a:r>
            <a:r>
              <a:rPr lang="en-US" altLang="ko-KR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,</a:t>
            </a:r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  포장지에 자잘하게 적혀 있는 복용법은 노안이 온 박성한씨한테는 여간 보통 일이 아니다</a:t>
            </a:r>
            <a:r>
              <a:rPr lang="en-US" altLang="ko-KR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endParaRPr lang="en-US" altLang="ko-KR" sz="1400" b="1" dirty="0" smtClean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하지만 내성적인 성격 탓에 낯선 약사에게 복용법을 질문하기가 쉽지 않아 본인이 직접 홈페이지에서 알아보기로 하였다</a:t>
            </a:r>
            <a:r>
              <a:rPr lang="en-US" altLang="ko-KR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endParaRPr lang="en-US" altLang="ko-KR" sz="1400" b="1" dirty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성한씨는 본인도 쉽게 접근 할 수 있고</a:t>
            </a:r>
            <a:r>
              <a:rPr lang="en-US" altLang="ko-KR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어려운 용어가 적혀 있지 않아 원하는 정보를 제대로 얻을  수 있는 사이트를 원한다</a:t>
            </a:r>
            <a:r>
              <a:rPr lang="en-US" altLang="ko-KR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endParaRPr lang="en-US" altLang="ko-KR" sz="1400" b="1" dirty="0" smtClean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77540" y="1551967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/>
          <p:cNvSpPr/>
          <p:nvPr/>
        </p:nvSpPr>
        <p:spPr>
          <a:xfrm>
            <a:off x="3978548" y="1858466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3991783" y="2164668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4265316" y="2470871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/>
          <p:cNvSpPr txBox="1"/>
          <p:nvPr/>
        </p:nvSpPr>
        <p:spPr>
          <a:xfrm>
            <a:off x="4888131" y="76470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페르소나 </a:t>
            </a:r>
            <a:r>
              <a:rPr lang="en-US" altLang="ko-KR" b="1" dirty="0" smtClean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2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5364088" y="1165393"/>
            <a:ext cx="1972314" cy="144016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6324129" y="1200019"/>
            <a:ext cx="1033615" cy="14080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이름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최주원</a:t>
            </a:r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나이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35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세</a:t>
            </a:r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성별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남</a:t>
            </a:r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직업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회사원</a:t>
            </a:r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sz="950" dirty="0" smtClean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가족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4</a:t>
            </a:r>
            <a:r>
              <a:rPr lang="ko-KR" altLang="en-US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인 가구</a:t>
            </a:r>
            <a:r>
              <a:rPr lang="en-US" altLang="ko-KR" sz="950" dirty="0" smtClean="0">
                <a:solidFill>
                  <a:srgbClr val="FFEEDD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endParaRPr lang="ko-KR" altLang="en-US" sz="950" dirty="0">
              <a:solidFill>
                <a:srgbClr val="FFEEDD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322353" y="1123563"/>
            <a:ext cx="1669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b="1" dirty="0" smtClean="0">
                <a:solidFill>
                  <a:schemeClr val="accent3">
                    <a:lumMod val="50000"/>
                  </a:schemeClr>
                </a:solidFill>
                <a:latin typeface="나눔스퀘어 네오 Heavy" pitchFamily="2" charset="-127"/>
                <a:ea typeface="나눔스퀘어 네오 Heavy" pitchFamily="2" charset="-127"/>
              </a:rPr>
              <a:t>성격</a:t>
            </a:r>
            <a:endParaRPr lang="ko-KR" altLang="en-US" sz="1100" b="1" dirty="0">
              <a:solidFill>
                <a:schemeClr val="accent3">
                  <a:lumMod val="50000"/>
                </a:schemeClr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7392053" y="1597594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8120312" y="1525434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322353" y="1360225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내성적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8473700" y="1360225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외향적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54" name="직선 연결선 153"/>
          <p:cNvCxnSpPr/>
          <p:nvPr/>
        </p:nvCxnSpPr>
        <p:spPr>
          <a:xfrm>
            <a:off x="7392053" y="1903796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8120312" y="1837018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7322353" y="1671809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수동적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473700" y="1671809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능동적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58" name="직선 연결선 157"/>
          <p:cNvCxnSpPr/>
          <p:nvPr/>
        </p:nvCxnSpPr>
        <p:spPr>
          <a:xfrm>
            <a:off x="7392053" y="2209998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8132552" y="2138135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7322353" y="1942054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감성적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473700" y="1942054"/>
            <a:ext cx="518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이성적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>
            <a:off x="7392053" y="2516201"/>
            <a:ext cx="145651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8155703" y="2444041"/>
            <a:ext cx="0" cy="14372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7322353" y="2278832"/>
            <a:ext cx="734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타인의존적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8272507" y="2278832"/>
            <a:ext cx="6629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자기주도적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788023" y="2821578"/>
            <a:ext cx="40605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부모님과 같이 사는 주원씨는 최근 들어 체력적으로 힘들어하는 부모님께 선물 할 영양제를 알아보고 있다</a:t>
            </a:r>
            <a:r>
              <a:rPr lang="en-US" altLang="ko-KR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endParaRPr lang="en-US" altLang="ko-KR" sz="1400" b="1" dirty="0" smtClean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하지만 너무 많은 종류에 무엇을 사야 할 지 고민하던 중 직접 브랜드</a:t>
            </a:r>
            <a:r>
              <a:rPr lang="en-US" altLang="ko-KR" sz="1400" b="1" dirty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홈페이지에 들어가 참고해보기로 하였다</a:t>
            </a:r>
            <a:r>
              <a:rPr lang="en-US" altLang="ko-KR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endParaRPr lang="en-US" altLang="ko-KR" sz="1400" b="1" dirty="0">
              <a:solidFill>
                <a:srgbClr val="21212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주원씨는 부모님의  간단한 신체 정보와 기저질환을  입력하면 그에 맞는 영양제를 추천해 주었으면 한다</a:t>
            </a:r>
            <a:r>
              <a:rPr lang="en-US" altLang="ko-KR" sz="1400" b="1" dirty="0" smtClean="0">
                <a:solidFill>
                  <a:srgbClr val="21212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</p:txBody>
      </p:sp>
      <p:sp>
        <p:nvSpPr>
          <p:cNvPr id="167" name="타원 166"/>
          <p:cNvSpPr/>
          <p:nvPr/>
        </p:nvSpPr>
        <p:spPr>
          <a:xfrm>
            <a:off x="8476912" y="1551967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8471143" y="1858466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7581406" y="2164668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8110373" y="2470871"/>
            <a:ext cx="90660" cy="90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Picture 4" descr="C:\Users\13\Desktop\동화약품\자료\suit-4473907_1920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30" y="1222708"/>
            <a:ext cx="1584176" cy="14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3\Desktop\동화약품\자료\suit-4473907_19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09651"/>
            <a:ext cx="1584176" cy="14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직사각형 1028"/>
          <p:cNvSpPr/>
          <p:nvPr/>
        </p:nvSpPr>
        <p:spPr>
          <a:xfrm>
            <a:off x="556249" y="5805264"/>
            <a:ext cx="3754397" cy="864096"/>
          </a:xfrm>
          <a:prstGeom prst="rect">
            <a:avLst/>
          </a:prstGeom>
          <a:noFill/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1" name="직사각형 1030"/>
          <p:cNvSpPr/>
          <p:nvPr/>
        </p:nvSpPr>
        <p:spPr>
          <a:xfrm>
            <a:off x="683568" y="5648468"/>
            <a:ext cx="1008112" cy="288032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나눔스퀘어 네오 OTF Heavy" pitchFamily="50" charset="-127"/>
                <a:ea typeface="나눔스퀘어 네오 OTF Heavy" pitchFamily="50" charset="-127"/>
              </a:rPr>
              <a:t>Needs</a:t>
            </a:r>
            <a:endParaRPr lang="ko-KR" altLang="en-US" dirty="0">
              <a:solidFill>
                <a:srgbClr val="FF0000"/>
              </a:solidFill>
              <a:latin typeface="나눔스퀘어 네오 OTF Heavy" pitchFamily="50" charset="-127"/>
              <a:ea typeface="나눔스퀘어 네오 OTF Heavy" pitchFamily="50" charset="-127"/>
            </a:endParaRPr>
          </a:p>
        </p:txBody>
      </p:sp>
      <p:sp>
        <p:nvSpPr>
          <p:cNvPr id="1032" name="TextBox 1031"/>
          <p:cNvSpPr txBox="1"/>
          <p:nvPr/>
        </p:nvSpPr>
        <p:spPr>
          <a:xfrm>
            <a:off x="683568" y="5949280"/>
            <a:ext cx="34277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편의성 </a:t>
            </a:r>
            <a:r>
              <a:rPr lang="en-US" altLang="ko-KR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 노안에도 쉽게 읽을 수 있는 </a:t>
            </a:r>
            <a:r>
              <a:rPr lang="ko-KR" altLang="en-US" sz="1100" dirty="0" err="1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가독성</a:t>
            </a:r>
            <a:endParaRPr lang="en-US" altLang="ko-KR" sz="1100" dirty="0" smtClean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소외계</a:t>
            </a: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층</a:t>
            </a: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한글 안내로 되어있는 부담 없는 사이트</a:t>
            </a:r>
            <a:endParaRPr lang="en-US" altLang="ko-KR" sz="1100" dirty="0" smtClean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편의</a:t>
            </a:r>
            <a:r>
              <a:rPr lang="ko-KR" altLang="en-US" sz="1100" dirty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성</a:t>
            </a: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간편한 조작</a:t>
            </a:r>
            <a:endParaRPr lang="en-US" altLang="ko-KR" sz="1100" dirty="0" smtClean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4850051" y="5805264"/>
            <a:ext cx="3754397" cy="864096"/>
          </a:xfrm>
          <a:prstGeom prst="rect">
            <a:avLst/>
          </a:prstGeom>
          <a:noFill/>
          <a:ln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직사각형 184"/>
          <p:cNvSpPr/>
          <p:nvPr/>
        </p:nvSpPr>
        <p:spPr>
          <a:xfrm>
            <a:off x="4977370" y="5648468"/>
            <a:ext cx="1008112" cy="288032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나눔스퀘어 네오 OTF Heavy" pitchFamily="50" charset="-127"/>
                <a:ea typeface="나눔스퀘어 네오 OTF Heavy" pitchFamily="50" charset="-127"/>
              </a:rPr>
              <a:t>Needs</a:t>
            </a:r>
            <a:endParaRPr lang="ko-KR" altLang="en-US" dirty="0">
              <a:solidFill>
                <a:srgbClr val="FF0000"/>
              </a:solidFill>
              <a:latin typeface="나눔스퀘어 네오 OTF Heavy" pitchFamily="50" charset="-127"/>
              <a:ea typeface="나눔스퀘어 네오 OTF Heavy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850051" y="5949280"/>
            <a:ext cx="3754397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편의성 </a:t>
            </a:r>
            <a:r>
              <a:rPr lang="en-US" altLang="ko-KR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정확한 검색 기능</a:t>
            </a:r>
            <a:endParaRPr lang="en-US" altLang="ko-KR" sz="1100" dirty="0" smtClean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디자인 </a:t>
            </a:r>
            <a:r>
              <a:rPr lang="en-US" altLang="ko-KR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복잡하지 않고 심플한 디자인</a:t>
            </a:r>
            <a:endParaRPr lang="en-US" altLang="ko-KR" sz="1100" dirty="0" smtClean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구분 </a:t>
            </a:r>
            <a:r>
              <a:rPr lang="en-US" altLang="ko-KR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: </a:t>
            </a:r>
            <a:r>
              <a:rPr lang="ko-KR" altLang="en-US" sz="1100" dirty="0" smtClean="0">
                <a:solidFill>
                  <a:srgbClr val="212121"/>
                </a:solidFill>
                <a:latin typeface="나눔고딕OTF ExtraBold" pitchFamily="34" charset="-127"/>
                <a:ea typeface="나눔고딕OTF ExtraBold" pitchFamily="34" charset="-127"/>
              </a:rPr>
              <a:t>원하는 정보만을 담고 있는 카테고리</a:t>
            </a:r>
            <a:endParaRPr lang="en-US" altLang="ko-KR" sz="1100" dirty="0" smtClean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050" dirty="0">
              <a:solidFill>
                <a:srgbClr val="21212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9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EEDD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3319815" y="29973"/>
            <a:ext cx="2448272" cy="6221990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6644" y="2635770"/>
            <a:ext cx="852313" cy="929919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8" y="2764521"/>
            <a:ext cx="901793" cy="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79671" y="2588928"/>
            <a:ext cx="5616624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03 </a:t>
            </a:r>
            <a:r>
              <a:rPr lang="ko-KR" altLang="en-US" sz="3600" dirty="0" smtClean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보고서</a:t>
            </a:r>
            <a:endParaRPr lang="en-US" altLang="ko-KR" sz="3600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무드 보드</a:t>
            </a:r>
            <a:endParaRPr lang="en-US" altLang="ko-KR" sz="24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8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C:\Users\13\Desktop\동화약품\자료\무드보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8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475656" cy="685800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 rot="16200000">
            <a:off x="4222002" y="-1214381"/>
            <a:ext cx="1446550" cy="5268156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5536" y="1864047"/>
            <a:ext cx="11521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목</a:t>
            </a:r>
            <a:endParaRPr lang="en-US" altLang="ko-KR" sz="8800" b="1" dirty="0" smtClean="0">
              <a:solidFill>
                <a:srgbClr val="FFEEDD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r>
              <a:rPr lang="ko-KR" altLang="en-US" sz="8800" b="1" dirty="0" smtClean="0">
                <a:solidFill>
                  <a:srgbClr val="FFEEDD"/>
                </a:solidFill>
                <a:latin typeface="나눔고딕OTF ExtraBold" pitchFamily="34" charset="-127"/>
                <a:ea typeface="나눔고딕OTF ExtraBold" pitchFamily="34" charset="-127"/>
              </a:rPr>
              <a:t>차</a:t>
            </a:r>
            <a:endParaRPr lang="en-US" altLang="ko-KR" sz="8800" b="1" dirty="0" smtClean="0">
              <a:solidFill>
                <a:srgbClr val="FFEEDD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62533" y="1144978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48" y="1223395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84186" y="931677"/>
            <a:ext cx="4689827" cy="103105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500" b="1" dirty="0" smtClean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</a:t>
            </a:r>
            <a:r>
              <a:rPr lang="ko-KR" altLang="en-US" sz="2500" b="1" dirty="0" smtClean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</a:t>
            </a:r>
            <a:endParaRPr lang="en-US" altLang="ko-KR" sz="2500" b="1" dirty="0" smtClean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경쟁사 홈페이지의 디자인 장</a:t>
            </a:r>
            <a:r>
              <a:rPr lang="en-US" altLang="ko-KR" dirty="0" smtClean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dirty="0" smtClean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단점 도출</a:t>
            </a:r>
            <a:endParaRPr lang="en-US" altLang="ko-KR" dirty="0" smtClean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 smtClean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키워드 도출과 체크리스트</a:t>
            </a:r>
            <a:endParaRPr lang="en-US" altLang="ko-KR" dirty="0" smtClean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16200000">
            <a:off x="4222002" y="641320"/>
            <a:ext cx="1446550" cy="5268156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62533" y="3000679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48" y="3079096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684186" y="2787378"/>
            <a:ext cx="4689827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4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02</a:t>
            </a:r>
            <a:r>
              <a:rPr lang="ko-KR" altLang="en-US" sz="24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사용자 조사</a:t>
            </a:r>
            <a:endParaRPr lang="en-US" altLang="ko-KR" sz="2400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조사방법과 결과 요약</a:t>
            </a:r>
            <a:endParaRPr lang="en-US" altLang="ko-KR" sz="16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페르소나</a:t>
            </a:r>
            <a:endParaRPr lang="en-US" altLang="ko-KR" sz="16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6200000">
            <a:off x="4222002" y="2591927"/>
            <a:ext cx="1446550" cy="5268156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962533" y="4951286"/>
            <a:ext cx="721653" cy="549438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48" y="5029703"/>
            <a:ext cx="532820" cy="39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684186" y="4874964"/>
            <a:ext cx="4689827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24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03</a:t>
            </a:r>
            <a:r>
              <a:rPr lang="ko-KR" altLang="en-US" sz="2400" dirty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보고서</a:t>
            </a:r>
            <a:endParaRPr lang="en-US" altLang="ko-KR" sz="2400" dirty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홈페이지 무드 </a:t>
            </a:r>
            <a:r>
              <a:rPr lang="ko-KR" altLang="en-US" sz="1600" dirty="0" err="1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보드페</a:t>
            </a:r>
            <a:endParaRPr lang="en-US" altLang="ko-KR" sz="1600" dirty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7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6200000">
            <a:off x="3319815" y="29973"/>
            <a:ext cx="2448272" cy="6221990"/>
          </a:xfrm>
          <a:prstGeom prst="rect">
            <a:avLst/>
          </a:prstGeom>
          <a:noFill/>
          <a:ln w="38100">
            <a:solidFill>
              <a:srgbClr val="E125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6644" y="2635770"/>
            <a:ext cx="852313" cy="929919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5" descr="C:\Users\13\Desktop\동화약품\자료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58" y="2764521"/>
            <a:ext cx="901793" cy="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85284" y="2473888"/>
            <a:ext cx="5616624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</a:t>
            </a:r>
            <a:r>
              <a:rPr lang="ko-KR" altLang="en-US" sz="3200" b="1" dirty="0" smtClean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</a:t>
            </a:r>
            <a:endParaRPr lang="en-US" altLang="ko-KR" sz="3200" b="1" dirty="0" smtClean="0">
              <a:solidFill>
                <a:srgbClr val="212121"/>
              </a:solidFill>
              <a:latin typeface="나눔스퀘어 네오 Heavy" pitchFamily="2" charset="-127"/>
              <a:ea typeface="나눔스퀘어 네오 Heavy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경쟁사 홈페이지의 디자인 장</a:t>
            </a:r>
            <a:r>
              <a:rPr lang="en-US" altLang="ko-KR" sz="2400" dirty="0" smtClean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 sz="2400" dirty="0" smtClean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단점 도출</a:t>
            </a:r>
            <a:endParaRPr lang="en-US" altLang="ko-KR" sz="2400" dirty="0" smtClean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rgbClr val="212121"/>
                </a:solidFill>
                <a:latin typeface="나눔스퀘어" pitchFamily="50" charset="-127"/>
                <a:ea typeface="나눔스퀘어" pitchFamily="50" charset="-127"/>
              </a:rPr>
              <a:t>키워드 도출과 체크리스트</a:t>
            </a:r>
            <a:endParaRPr lang="en-US" altLang="ko-KR" sz="2400" dirty="0" smtClean="0">
              <a:solidFill>
                <a:srgbClr val="21212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60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64" y="1350640"/>
            <a:ext cx="1496359" cy="288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45" y="1356787"/>
            <a:ext cx="1488904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63" y="1350640"/>
            <a:ext cx="1497767" cy="287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4051"/>
            <a:ext cx="1488904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449196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장점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 smtClean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 smtClean="0">
                <a:solidFill>
                  <a:srgbClr val="212121"/>
                </a:solidFill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4963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삼성제약 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https://www.sspharm.co.kr/new/main/main.php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24128" y="5674789"/>
            <a:ext cx="2880320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851920" y="6113370"/>
            <a:ext cx="2024129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5623212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간편함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풀 페이지 사이트로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제작되어 스크롤을 내릴 필요 없이 한 화면에서 정보를 확인하기가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편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함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6061793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err="1" smtClean="0">
                <a:latin typeface="나눔스퀘어 네오 Heavy" pitchFamily="2" charset="-127"/>
                <a:ea typeface="나눔스퀘어 네오 Heavy" pitchFamily="2" charset="-127"/>
              </a:rPr>
              <a:t>접근성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영문 버전 사이트가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따로 있어 외국인이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접근하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기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에 용이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6158" y="5208769"/>
            <a:ext cx="1358121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7544" y="5157192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디자인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사이트 상단과 하단에 </a:t>
            </a:r>
            <a:r>
              <a:rPr lang="ko-KR" altLang="en-US" sz="1500" dirty="0" err="1" smtClean="0">
                <a:latin typeface="나눔스퀘어OTF Bold" pitchFamily="34" charset="-127"/>
                <a:ea typeface="나눔스퀘어OTF Bold" pitchFamily="34" charset="-127"/>
              </a:rPr>
              <a:t>네비게이션과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배너를 나누어 메인 화면에 집중할 수 있게 디자인함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12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 smtClean="0"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4963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삼성제약 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https://www.sspharm.co.kr/new/main/main.php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19872" y="5733256"/>
            <a:ext cx="410445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72245" y="6113370"/>
            <a:ext cx="197488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085184"/>
            <a:ext cx="828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구분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한글 사이트와 영어 사이트가 분류되어 있음에도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불구하고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한글 사이트의 카테고리가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영어로 </a:t>
            </a:r>
            <a:endParaRPr lang="en-US" altLang="ko-KR" sz="1500" dirty="0" smtClean="0"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                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분류되어있어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영어를 잘 모르는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사람은 이용하기가 불편 함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688905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소외계층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시스템이 최신식이나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조작법이 익숙하지 않은 시니어 계층은 이용하기 불편 할 듯 </a:t>
            </a:r>
            <a:r>
              <a:rPr lang="ko-KR" altLang="en-US" sz="1500" dirty="0">
                <a:latin typeface="나눔스퀘어OTF Bold" pitchFamily="34" charset="-127"/>
                <a:ea typeface="나눔스퀘어OTF Bold" pitchFamily="34" charset="-127"/>
              </a:rPr>
              <a:t>함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6061793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정체성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로고에 사용된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컬러로 포인트를 주었지만 정체성을 나타내기엔 부족해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보임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164" y="1350640"/>
            <a:ext cx="1496359" cy="288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45" y="1356787"/>
            <a:ext cx="1488904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63" y="1350640"/>
            <a:ext cx="1497767" cy="287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4051"/>
            <a:ext cx="1488904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7544" y="449196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단점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78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 smtClean="0"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723627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종근당</a:t>
            </a:r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https://m.ckdmall.co.kr/</a:t>
            </a:r>
          </a:p>
          <a:p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[</a:t>
            </a:r>
            <a:r>
              <a:rPr lang="ko-KR" altLang="en-US" sz="900" dirty="0" err="1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네이버에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900" dirty="0" err="1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종근당을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검색 시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“</a:t>
            </a:r>
            <a:r>
              <a:rPr lang="ko-KR" altLang="en-US" sz="900" dirty="0" err="1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몰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”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사이트가 검색 상단에 뜨기에 사람들이 접근 하기 쉬운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“</a:t>
            </a:r>
            <a:r>
              <a:rPr lang="ko-KR" altLang="en-US" sz="900" dirty="0" err="1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몰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”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을 기준으로 장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단점을 작성하였습니다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.]</a:t>
            </a:r>
            <a:endParaRPr lang="ko-KR" altLang="en-US" sz="900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03653" y="5823448"/>
            <a:ext cx="3240360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49540" y="6253756"/>
            <a:ext cx="2462820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15031" y="5377860"/>
            <a:ext cx="2141145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325016"/>
            <a:ext cx="828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아이콘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글을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읽기 어려워하는 사람들도 쉽게 접근 할 수 있는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아이콘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763597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인터페이스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채팅상담을 화면 우측 하단에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고정으로 두어 정보 검색 접근 방식 인터페이스를 최소화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6202179"/>
            <a:ext cx="8424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편의성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기업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홈페이지와 약품 판매 홈페이지가 따로 있어 사용자에게 필요한 정보를 구분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93"/>
          <a:stretch/>
        </p:blipFill>
        <p:spPr bwMode="auto">
          <a:xfrm>
            <a:off x="6837852" y="1632030"/>
            <a:ext cx="1649289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61" y="1632030"/>
            <a:ext cx="1647682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27" y="1632030"/>
            <a:ext cx="1541592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"/>
          <a:stretch/>
        </p:blipFill>
        <p:spPr bwMode="auto">
          <a:xfrm>
            <a:off x="6096562" y="1632030"/>
            <a:ext cx="1654542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6" y="1632029"/>
            <a:ext cx="1551210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29" y="1632030"/>
            <a:ext cx="1663183" cy="2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94"/>
          <a:stretch/>
        </p:blipFill>
        <p:spPr bwMode="auto">
          <a:xfrm>
            <a:off x="4592377" y="1632030"/>
            <a:ext cx="1649246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1501" y="1355921"/>
            <a:ext cx="92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212121"/>
                </a:solidFill>
              </a:rPr>
              <a:t>종근당</a:t>
            </a:r>
            <a:r>
              <a:rPr lang="ko-KR" altLang="en-US" sz="1200" b="1" dirty="0" smtClean="0">
                <a:solidFill>
                  <a:srgbClr val="212121"/>
                </a:solidFill>
              </a:rPr>
              <a:t> 몰</a:t>
            </a:r>
            <a:endParaRPr lang="ko-KR" altLang="en-US" sz="1200" b="1" dirty="0">
              <a:solidFill>
                <a:srgbClr val="21212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0" y="1355030"/>
            <a:ext cx="92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212121"/>
                </a:solidFill>
              </a:rPr>
              <a:t>종근당</a:t>
            </a:r>
            <a:endParaRPr lang="ko-KR" altLang="en-US" sz="1200" b="1" dirty="0">
              <a:solidFill>
                <a:srgbClr val="21212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7544" y="477798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장점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2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793521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단</a:t>
            </a:r>
            <a:r>
              <a:rPr lang="ko-KR" altLang="en-US" sz="2800" b="1" dirty="0" smtClean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 smtClean="0"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723627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종근당</a:t>
            </a:r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https://m.ckdmall.co.kr/</a:t>
            </a:r>
          </a:p>
          <a:p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[</a:t>
            </a:r>
            <a:r>
              <a:rPr lang="ko-KR" altLang="en-US" sz="900" dirty="0" err="1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네이버에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900" dirty="0" err="1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종근당을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검색 시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“</a:t>
            </a:r>
            <a:r>
              <a:rPr lang="ko-KR" altLang="en-US" sz="900" dirty="0" err="1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몰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”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사이트가 검색 상단에 뜨기에 사람들이 접근 하기 쉬운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“</a:t>
            </a:r>
            <a:r>
              <a:rPr lang="ko-KR" altLang="en-US" sz="900" dirty="0" err="1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종근당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 몰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”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을 기준으로 장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단점을 작성하였습니다</a:t>
            </a:r>
            <a:r>
              <a:rPr lang="en-US" altLang="ko-KR" sz="900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.]</a:t>
            </a:r>
            <a:endParaRPr lang="ko-KR" altLang="en-US" sz="900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79912" y="5361311"/>
            <a:ext cx="1879848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316741"/>
            <a:ext cx="828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통일감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판매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사이트와 기업사이트의 디자인적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통일감이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없음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서로 다른 기업의 사이트 처럼 보임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755322"/>
            <a:ext cx="85689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편의성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기업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사이트가 있음에도 판매 사이트에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기업 브랜드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탭이 추가되어있음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판매 사이트를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방문한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이용객한테는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불필요해 보임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24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93"/>
          <a:stretch/>
        </p:blipFill>
        <p:spPr bwMode="auto">
          <a:xfrm>
            <a:off x="6837852" y="1632030"/>
            <a:ext cx="1649289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61" y="1632030"/>
            <a:ext cx="1647682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27" y="1632030"/>
            <a:ext cx="1541592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"/>
          <a:stretch/>
        </p:blipFill>
        <p:spPr bwMode="auto">
          <a:xfrm>
            <a:off x="6096562" y="1632030"/>
            <a:ext cx="1654542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6" y="1632029"/>
            <a:ext cx="1551210" cy="287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29" y="1632030"/>
            <a:ext cx="1663183" cy="2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94"/>
          <a:stretch/>
        </p:blipFill>
        <p:spPr bwMode="auto">
          <a:xfrm>
            <a:off x="4592377" y="1632030"/>
            <a:ext cx="1649246" cy="287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21501" y="1355921"/>
            <a:ext cx="92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212121"/>
                </a:solidFill>
              </a:rPr>
              <a:t>종근당</a:t>
            </a:r>
            <a:r>
              <a:rPr lang="ko-KR" altLang="en-US" sz="1200" b="1" dirty="0" smtClean="0">
                <a:solidFill>
                  <a:srgbClr val="212121"/>
                </a:solidFill>
              </a:rPr>
              <a:t> 몰</a:t>
            </a:r>
            <a:endParaRPr lang="ko-KR" altLang="en-US" sz="1200" b="1" dirty="0">
              <a:solidFill>
                <a:srgbClr val="21212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72000" y="1355030"/>
            <a:ext cx="92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212121"/>
                </a:solidFill>
              </a:rPr>
              <a:t>종근당</a:t>
            </a:r>
            <a:endParaRPr lang="ko-KR" altLang="en-US" sz="12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0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66141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장점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 smtClean="0"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4698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일양약품</a:t>
            </a:r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https://www.ilyang.co.kr/m_ilyang/index.asp</a:t>
            </a:r>
            <a:endParaRPr lang="ko-KR" altLang="en-US" sz="1400" dirty="0" smtClean="0">
              <a:solidFill>
                <a:schemeClr val="accent3">
                  <a:lumMod val="50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84168" y="5229200"/>
            <a:ext cx="1879848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184630"/>
            <a:ext cx="828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편의성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사용자들이 많이 찾는 검색 인터페이스를 메인 상단에 두어 불필요한 행동을 최소화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623211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아이콘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카테고리에 아이콘이 있어 시각적으로 이용하기 편함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7"/>
            <a:ext cx="1757722" cy="2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985" y="1340767"/>
            <a:ext cx="1771207" cy="287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547664" y="6150353"/>
            <a:ext cx="446449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7544" y="6098776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간소화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수요가 적은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카테고리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[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기업뉴스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연구개발 등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]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를 간소화 함으로써 스크롤이 짧아져 보기 편함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1805"/>
          <a:stretch/>
        </p:blipFill>
        <p:spPr bwMode="auto">
          <a:xfrm>
            <a:off x="6084168" y="1344533"/>
            <a:ext cx="2016224" cy="294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4"/>
          <a:stretch/>
        </p:blipFill>
        <p:spPr bwMode="auto">
          <a:xfrm>
            <a:off x="6084168" y="2969360"/>
            <a:ext cx="2016224" cy="132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118560" y="2465061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200" dirty="0" smtClean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참고</a:t>
            </a:r>
            <a:r>
              <a:rPr lang="en-US" altLang="ko-KR" sz="1200" dirty="0" smtClean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]</a:t>
            </a:r>
          </a:p>
          <a:p>
            <a:r>
              <a:rPr lang="ko-KR" altLang="en-US" sz="1200" dirty="0" smtClean="0">
                <a:solidFill>
                  <a:srgbClr val="212121"/>
                </a:solidFill>
                <a:latin typeface="나눔고딕 ExtraBold" pitchFamily="50" charset="-127"/>
                <a:ea typeface="나눔고딕 ExtraBold" pitchFamily="50" charset="-127"/>
              </a:rPr>
              <a:t>사이트 메인 화면을 </a:t>
            </a:r>
            <a:endParaRPr lang="en-US" altLang="ko-KR" sz="1200" dirty="0" smtClean="0">
              <a:solidFill>
                <a:srgbClr val="21212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200" dirty="0" smtClean="0">
                <a:solidFill>
                  <a:srgbClr val="212121"/>
                </a:solidFill>
                <a:latin typeface="나눔고딕 ExtraBold" pitchFamily="50" charset="-127"/>
                <a:ea typeface="나눔고딕 ExtraBold" pitchFamily="50" charset="-127"/>
              </a:rPr>
              <a:t>다 가려버린 팝업 창</a:t>
            </a:r>
            <a:endParaRPr lang="ko-KR" altLang="en-US" sz="1200" dirty="0">
              <a:solidFill>
                <a:srgbClr val="21212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05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4661410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단</a:t>
            </a:r>
            <a:r>
              <a:rPr lang="ko-KR" altLang="en-US" sz="2800" b="1" dirty="0" smtClean="0">
                <a:solidFill>
                  <a:srgbClr val="E1251B"/>
                </a:solidFill>
                <a:latin typeface="나눔스퀘어 네오 Heavy" pitchFamily="2" charset="-127"/>
                <a:ea typeface="나눔스퀘어 네오 Heavy" pitchFamily="2" charset="-127"/>
              </a:rPr>
              <a:t>점</a:t>
            </a:r>
            <a:endParaRPr lang="ko-KR" altLang="en-US" b="1" dirty="0">
              <a:solidFill>
                <a:srgbClr val="E1251B"/>
              </a:solidFill>
              <a:latin typeface="나눔스퀘어 네오 Heavy" pitchFamily="2" charset="-127"/>
              <a:ea typeface="나눔스퀘어 네오 Heavy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3421" y="422451"/>
            <a:ext cx="7444923" cy="332380"/>
          </a:xfrm>
          <a:prstGeom prst="rect">
            <a:avLst/>
          </a:prstGeom>
          <a:solidFill>
            <a:srgbClr val="E12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188640"/>
            <a:ext cx="7632848" cy="400110"/>
          </a:xfrm>
          <a:prstGeom prst="rect">
            <a:avLst/>
          </a:prstGeom>
          <a:solidFill>
            <a:srgbClr val="FFEEDD"/>
          </a:solidFill>
          <a:ln w="28575">
            <a:solidFill>
              <a:srgbClr val="E1251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01 </a:t>
            </a:r>
            <a:r>
              <a:rPr lang="ko-KR" altLang="en-US" sz="2000" dirty="0" smtClean="0">
                <a:latin typeface="나눔스퀘어 네오 Heavy" pitchFamily="2" charset="-127"/>
                <a:ea typeface="나눔스퀘어 네오 Heavy" pitchFamily="2" charset="-127"/>
              </a:rPr>
              <a:t>시장 환경 조사 및 분석하기 </a:t>
            </a:r>
            <a:r>
              <a:rPr lang="en-US" altLang="ko-KR" sz="2000" dirty="0" smtClean="0">
                <a:latin typeface="나눔스퀘어 네오 Heavy" pitchFamily="2" charset="-127"/>
                <a:ea typeface="나눔스퀘어 네오 Heavy" pitchFamily="2" charset="-127"/>
              </a:rPr>
              <a:t>: 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경쟁사 홈페이지의 디자인 장</a:t>
            </a:r>
            <a:r>
              <a:rPr lang="en-US" altLang="ko-KR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dirty="0" smtClean="0">
                <a:solidFill>
                  <a:srgbClr val="212121"/>
                </a:solidFill>
                <a:latin typeface="나눔스퀘어OTF Bold" pitchFamily="34" charset="-127"/>
                <a:ea typeface="나눔스퀘어OTF Bold" pitchFamily="34" charset="-127"/>
              </a:rPr>
              <a:t>단점 도출</a:t>
            </a:r>
            <a:endParaRPr lang="en-US" altLang="ko-KR" dirty="0" smtClean="0">
              <a:solidFill>
                <a:srgbClr val="21212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44959"/>
            <a:ext cx="4698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accent3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일양약품</a:t>
            </a:r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https://www.ilyang.co.kr/m_ilyang/index.asp</a:t>
            </a:r>
            <a:endParaRPr lang="ko-KR" altLang="en-US" sz="1400" dirty="0" smtClean="0">
              <a:solidFill>
                <a:schemeClr val="accent3">
                  <a:lumMod val="50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0112" y="5229200"/>
            <a:ext cx="230425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5184630"/>
            <a:ext cx="828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OTF Heavy" pitchFamily="50" charset="-127"/>
                <a:ea typeface="나눔스퀘어 네오 OTF Heavy" pitchFamily="50" charset="-127"/>
              </a:rPr>
              <a:t>정체성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브랜드 컬러와 사이트의 전체적인 컬러가 따로 놀아  브랜드 정체성 확인이 어려움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623211"/>
            <a:ext cx="8568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정체성</a:t>
            </a:r>
            <a:r>
              <a:rPr lang="en-US" altLang="ko-KR" sz="1500" dirty="0" smtClean="0">
                <a:latin typeface="나눔스퀘어 네오 Heavy" pitchFamily="2" charset="-127"/>
                <a:ea typeface="나눔스퀘어 네오 Heavy" pitchFamily="2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사이트의 메인 이미지가 회사의 건물이라 외관으로는 제약회사라는 느낌이 전혀 들지 않음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7"/>
            <a:ext cx="1757722" cy="287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985" y="1340767"/>
            <a:ext cx="1771207" cy="287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275856" y="6150353"/>
            <a:ext cx="3744416" cy="220010"/>
          </a:xfrm>
          <a:prstGeom prst="rect">
            <a:avLst/>
          </a:prstGeom>
          <a:solidFill>
            <a:schemeClr val="accent3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7544" y="6098776"/>
            <a:ext cx="83649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500" dirty="0" smtClean="0">
                <a:latin typeface="나눔스퀘어 네오 Heavy" pitchFamily="2" charset="-127"/>
                <a:ea typeface="나눔스퀘어 네오 Heavy" pitchFamily="2" charset="-127"/>
              </a:rPr>
              <a:t>제품홍보방식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사이트 방문 시 제품 홍보 </a:t>
            </a:r>
            <a:r>
              <a:rPr lang="ko-KR" altLang="en-US" sz="1500" dirty="0" err="1" smtClean="0">
                <a:latin typeface="나눔스퀘어OTF Bold" pitchFamily="34" charset="-127"/>
                <a:ea typeface="나눔스퀘어OTF Bold" pitchFamily="34" charset="-127"/>
              </a:rPr>
              <a:t>팝업창이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lang="ko-KR" altLang="en-US" sz="1500" dirty="0" err="1" smtClean="0">
                <a:latin typeface="나눔스퀘어OTF Bold" pitchFamily="34" charset="-127"/>
                <a:ea typeface="나눔스퀘어OTF Bold" pitchFamily="34" charset="-127"/>
              </a:rPr>
              <a:t>모바일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전체화면을 가려버림</a:t>
            </a:r>
            <a:r>
              <a:rPr lang="en-US" altLang="ko-KR" sz="1500" dirty="0"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lang="ko-KR" altLang="en-US" sz="1500" dirty="0" smtClean="0">
                <a:latin typeface="나눔스퀘어OTF Bold" pitchFamily="34" charset="-127"/>
                <a:ea typeface="나눔스퀘어OTF Bold" pitchFamily="34" charset="-127"/>
              </a:rPr>
              <a:t> 사이트 이용에 불편함이 있음</a:t>
            </a:r>
            <a:r>
              <a:rPr lang="en-US" altLang="ko-KR" sz="1500" dirty="0" smtClean="0"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lang="ko-KR" altLang="en-US" sz="1500" dirty="0" smtClean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1805"/>
          <a:stretch/>
        </p:blipFill>
        <p:spPr bwMode="auto">
          <a:xfrm>
            <a:off x="6084168" y="1344533"/>
            <a:ext cx="2016224" cy="294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4"/>
          <a:stretch/>
        </p:blipFill>
        <p:spPr bwMode="auto">
          <a:xfrm>
            <a:off x="6084168" y="2969360"/>
            <a:ext cx="2016224" cy="132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8560" y="2465061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lang="ko-KR" altLang="en-US" sz="1200" dirty="0" smtClean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참고</a:t>
            </a:r>
            <a:r>
              <a:rPr lang="en-US" altLang="ko-KR" sz="1200" dirty="0" smtClean="0">
                <a:solidFill>
                  <a:srgbClr val="EA5B54"/>
                </a:solidFill>
                <a:latin typeface="나눔고딕 ExtraBold" pitchFamily="50" charset="-127"/>
                <a:ea typeface="나눔고딕 ExtraBold" pitchFamily="50" charset="-127"/>
              </a:rPr>
              <a:t>]</a:t>
            </a:r>
          </a:p>
          <a:p>
            <a:r>
              <a:rPr lang="ko-KR" altLang="en-US" sz="1200" dirty="0" smtClean="0">
                <a:solidFill>
                  <a:srgbClr val="212121"/>
                </a:solidFill>
                <a:latin typeface="나눔고딕 ExtraBold" pitchFamily="50" charset="-127"/>
                <a:ea typeface="나눔고딕 ExtraBold" pitchFamily="50" charset="-127"/>
              </a:rPr>
              <a:t>사이트 메인 화면을 </a:t>
            </a:r>
            <a:endParaRPr lang="en-US" altLang="ko-KR" sz="1200" dirty="0" smtClean="0">
              <a:solidFill>
                <a:srgbClr val="21212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r>
              <a:rPr lang="ko-KR" altLang="en-US" sz="1200" dirty="0" smtClean="0">
                <a:solidFill>
                  <a:srgbClr val="212121"/>
                </a:solidFill>
                <a:latin typeface="나눔고딕 ExtraBold" pitchFamily="50" charset="-127"/>
                <a:ea typeface="나눔고딕 ExtraBold" pitchFamily="50" charset="-127"/>
              </a:rPr>
              <a:t>다 가려버린 팝업 창</a:t>
            </a:r>
            <a:endParaRPr lang="ko-KR" altLang="en-US" sz="1200" dirty="0">
              <a:solidFill>
                <a:srgbClr val="21212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8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912</Words>
  <Application>Microsoft Office PowerPoint</Application>
  <PresentationFormat>화면 슬라이드 쇼(4:3)</PresentationFormat>
  <Paragraphs>191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굴림</vt:lpstr>
      <vt:lpstr>Arial</vt:lpstr>
      <vt:lpstr>나눔고딕OTF</vt:lpstr>
      <vt:lpstr>맑은 고딕</vt:lpstr>
      <vt:lpstr>나눔스퀘어 네오 Heavy</vt:lpstr>
      <vt:lpstr>Wingdings</vt:lpstr>
      <vt:lpstr>나눔고딕OTF ExtraBold</vt:lpstr>
      <vt:lpstr>나눔스퀘어</vt:lpstr>
      <vt:lpstr>나눔고딕 ExtraBold</vt:lpstr>
      <vt:lpstr>나눔스퀘어OTF Bold</vt:lpstr>
      <vt:lpstr>나눔스퀘어 네오 OTF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13</dc:creator>
  <cp:lastModifiedBy>13</cp:lastModifiedBy>
  <cp:revision>64</cp:revision>
  <dcterms:created xsi:type="dcterms:W3CDTF">2023-02-07T00:40:04Z</dcterms:created>
  <dcterms:modified xsi:type="dcterms:W3CDTF">2023-02-07T09:35:35Z</dcterms:modified>
</cp:coreProperties>
</file>